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8" r:id="rId12"/>
    <p:sldId id="282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9" r:id="rId21"/>
    <p:sldId id="276" r:id="rId22"/>
    <p:sldId id="280" r:id="rId23"/>
    <p:sldId id="277" r:id="rId24"/>
  </p:sldIdLst>
  <p:sldSz cx="12192000" cy="6858000"/>
  <p:notesSz cx="7010400" cy="92964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e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2CB4E24-BDE9-CEB6-E0A5-277516F8F6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n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64ADC16-75A9-1E5D-865B-6900928A81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n-NO"/>
              <a:t>Klikk for å redigere undertittelstil i malen</a:t>
            </a:r>
          </a:p>
        </p:txBody>
      </p:sp>
      <p:sp>
        <p:nvSpPr>
          <p:cNvPr id="4" name="Plasshaldar for dato 3">
            <a:extLst>
              <a:ext uri="{FF2B5EF4-FFF2-40B4-BE49-F238E27FC236}">
                <a16:creationId xmlns:a16="http://schemas.microsoft.com/office/drawing/2014/main" id="{B0A8C185-68DF-EC25-285A-578BE9BB4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91578-565C-4163-B3A2-9EDC55A935E1}" type="datetimeFigureOut">
              <a:rPr lang="nn-NO" smtClean="0"/>
              <a:t>09.01.2025</a:t>
            </a:fld>
            <a:endParaRPr lang="nn-NO"/>
          </a:p>
        </p:txBody>
      </p:sp>
      <p:sp>
        <p:nvSpPr>
          <p:cNvPr id="5" name="Plasshaldar for botntekst 4">
            <a:extLst>
              <a:ext uri="{FF2B5EF4-FFF2-40B4-BE49-F238E27FC236}">
                <a16:creationId xmlns:a16="http://schemas.microsoft.com/office/drawing/2014/main" id="{DABCAE35-8363-3EEB-E819-2D9A074B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aldar for lysbiletnummer 5">
            <a:extLst>
              <a:ext uri="{FF2B5EF4-FFF2-40B4-BE49-F238E27FC236}">
                <a16:creationId xmlns:a16="http://schemas.microsoft.com/office/drawing/2014/main" id="{8B678274-6B7F-D9F7-440C-F44A9E730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F220-AE13-422D-A3B1-91E7E33328AF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7357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tel og 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A85A126-2382-BE86-8898-5AC8419F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Klikk for å redigere tittelstil</a:t>
            </a:r>
          </a:p>
        </p:txBody>
      </p:sp>
      <p:sp>
        <p:nvSpPr>
          <p:cNvPr id="3" name="Plasshaldar for loddrett tekst 2">
            <a:extLst>
              <a:ext uri="{FF2B5EF4-FFF2-40B4-BE49-F238E27FC236}">
                <a16:creationId xmlns:a16="http://schemas.microsoft.com/office/drawing/2014/main" id="{5CEB41FE-0F39-520D-09A3-9E1CC41170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</a:p>
        </p:txBody>
      </p:sp>
      <p:sp>
        <p:nvSpPr>
          <p:cNvPr id="4" name="Plasshaldar for dato 3">
            <a:extLst>
              <a:ext uri="{FF2B5EF4-FFF2-40B4-BE49-F238E27FC236}">
                <a16:creationId xmlns:a16="http://schemas.microsoft.com/office/drawing/2014/main" id="{971AD998-07B0-C968-831F-DDD2C52CF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91578-565C-4163-B3A2-9EDC55A935E1}" type="datetimeFigureOut">
              <a:rPr lang="nn-NO" smtClean="0"/>
              <a:t>09.01.2025</a:t>
            </a:fld>
            <a:endParaRPr lang="nn-NO"/>
          </a:p>
        </p:txBody>
      </p:sp>
      <p:sp>
        <p:nvSpPr>
          <p:cNvPr id="5" name="Plasshaldar for botntekst 4">
            <a:extLst>
              <a:ext uri="{FF2B5EF4-FFF2-40B4-BE49-F238E27FC236}">
                <a16:creationId xmlns:a16="http://schemas.microsoft.com/office/drawing/2014/main" id="{CA43EF44-001A-61E2-8944-E2162E0C2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aldar for lysbiletnummer 5">
            <a:extLst>
              <a:ext uri="{FF2B5EF4-FFF2-40B4-BE49-F238E27FC236}">
                <a16:creationId xmlns:a16="http://schemas.microsoft.com/office/drawing/2014/main" id="{EB6ACAD5-92D2-EA58-B6CE-CF9423857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F220-AE13-422D-A3B1-91E7E33328AF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575551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D8ACE083-3C5D-337C-626B-CC4172848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n-NO"/>
              <a:t>Klikk for å redigere tittelstil</a:t>
            </a:r>
          </a:p>
        </p:txBody>
      </p:sp>
      <p:sp>
        <p:nvSpPr>
          <p:cNvPr id="3" name="Plasshaldar for loddrett tekst 2">
            <a:extLst>
              <a:ext uri="{FF2B5EF4-FFF2-40B4-BE49-F238E27FC236}">
                <a16:creationId xmlns:a16="http://schemas.microsoft.com/office/drawing/2014/main" id="{534E9A59-CB6C-F7E8-4B07-1AD8FA36A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</a:p>
        </p:txBody>
      </p:sp>
      <p:sp>
        <p:nvSpPr>
          <p:cNvPr id="4" name="Plasshaldar for dato 3">
            <a:extLst>
              <a:ext uri="{FF2B5EF4-FFF2-40B4-BE49-F238E27FC236}">
                <a16:creationId xmlns:a16="http://schemas.microsoft.com/office/drawing/2014/main" id="{561F6C0F-5450-C285-754C-691DDF73A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91578-565C-4163-B3A2-9EDC55A935E1}" type="datetimeFigureOut">
              <a:rPr lang="nn-NO" smtClean="0"/>
              <a:t>09.01.2025</a:t>
            </a:fld>
            <a:endParaRPr lang="nn-NO"/>
          </a:p>
        </p:txBody>
      </p:sp>
      <p:sp>
        <p:nvSpPr>
          <p:cNvPr id="5" name="Plasshaldar for botntekst 4">
            <a:extLst>
              <a:ext uri="{FF2B5EF4-FFF2-40B4-BE49-F238E27FC236}">
                <a16:creationId xmlns:a16="http://schemas.microsoft.com/office/drawing/2014/main" id="{AC25A436-E401-FB2A-249D-8DF9806E5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aldar for lysbiletnummer 5">
            <a:extLst>
              <a:ext uri="{FF2B5EF4-FFF2-40B4-BE49-F238E27FC236}">
                <a16:creationId xmlns:a16="http://schemas.microsoft.com/office/drawing/2014/main" id="{22D6D552-EB6E-7648-65CE-69686CFA6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F220-AE13-422D-A3B1-91E7E33328AF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659442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a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A17BE4B-8697-7868-807B-27DBDF5C8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Klikk for å redigere tittelstil</a:t>
            </a:r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47059A08-5DF4-3126-0A32-D8C76402A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</a:p>
        </p:txBody>
      </p:sp>
      <p:sp>
        <p:nvSpPr>
          <p:cNvPr id="4" name="Plasshaldar for dato 3">
            <a:extLst>
              <a:ext uri="{FF2B5EF4-FFF2-40B4-BE49-F238E27FC236}">
                <a16:creationId xmlns:a16="http://schemas.microsoft.com/office/drawing/2014/main" id="{600A5B54-7E59-363A-918B-0C959E77A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91578-565C-4163-B3A2-9EDC55A935E1}" type="datetimeFigureOut">
              <a:rPr lang="nn-NO" smtClean="0"/>
              <a:t>09.01.2025</a:t>
            </a:fld>
            <a:endParaRPr lang="nn-NO"/>
          </a:p>
        </p:txBody>
      </p:sp>
      <p:sp>
        <p:nvSpPr>
          <p:cNvPr id="5" name="Plasshaldar for botntekst 4">
            <a:extLst>
              <a:ext uri="{FF2B5EF4-FFF2-40B4-BE49-F238E27FC236}">
                <a16:creationId xmlns:a16="http://schemas.microsoft.com/office/drawing/2014/main" id="{73731A60-968A-61A9-0AE0-90D343E0F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aldar for lysbiletnummer 5">
            <a:extLst>
              <a:ext uri="{FF2B5EF4-FFF2-40B4-BE49-F238E27FC236}">
                <a16:creationId xmlns:a16="http://schemas.microsoft.com/office/drawing/2014/main" id="{D266B0B6-2CDB-6C2A-E248-5156ECAAC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F220-AE13-422D-A3B1-91E7E33328AF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838521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91B8D85-24AC-D0FB-2895-8A9B8F942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n-NO"/>
              <a:t>Klikk for å redigere tittelstil</a:t>
            </a:r>
          </a:p>
        </p:txBody>
      </p:sp>
      <p:sp>
        <p:nvSpPr>
          <p:cNvPr id="3" name="Plasshaldar for tekst 2">
            <a:extLst>
              <a:ext uri="{FF2B5EF4-FFF2-40B4-BE49-F238E27FC236}">
                <a16:creationId xmlns:a16="http://schemas.microsoft.com/office/drawing/2014/main" id="{0D98CAEB-6D38-ACB6-840B-89E565397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n-NO"/>
              <a:t>Klikk for å redigere tekststilar i malen</a:t>
            </a:r>
          </a:p>
        </p:txBody>
      </p:sp>
      <p:sp>
        <p:nvSpPr>
          <p:cNvPr id="4" name="Plasshaldar for dato 3">
            <a:extLst>
              <a:ext uri="{FF2B5EF4-FFF2-40B4-BE49-F238E27FC236}">
                <a16:creationId xmlns:a16="http://schemas.microsoft.com/office/drawing/2014/main" id="{5EA34AC7-976A-3896-FB23-FB9E46845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91578-565C-4163-B3A2-9EDC55A935E1}" type="datetimeFigureOut">
              <a:rPr lang="nn-NO" smtClean="0"/>
              <a:t>09.01.2025</a:t>
            </a:fld>
            <a:endParaRPr lang="nn-NO"/>
          </a:p>
        </p:txBody>
      </p:sp>
      <p:sp>
        <p:nvSpPr>
          <p:cNvPr id="5" name="Plasshaldar for botntekst 4">
            <a:extLst>
              <a:ext uri="{FF2B5EF4-FFF2-40B4-BE49-F238E27FC236}">
                <a16:creationId xmlns:a16="http://schemas.microsoft.com/office/drawing/2014/main" id="{F3C51F89-542D-88D9-A232-032D57AFB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aldar for lysbiletnummer 5">
            <a:extLst>
              <a:ext uri="{FF2B5EF4-FFF2-40B4-BE49-F238E27FC236}">
                <a16:creationId xmlns:a16="http://schemas.microsoft.com/office/drawing/2014/main" id="{3E9BC14C-FDBC-2B16-B42D-F3CA7C260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F220-AE13-422D-A3B1-91E7E33328AF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25257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ald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BF7E78F-ADAB-CED9-7AA0-DEE4E7B46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Klikk for å redigere tittelstil</a:t>
            </a:r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DBE86071-99AA-F329-A4FC-EF083C6385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</a:p>
        </p:txBody>
      </p:sp>
      <p:sp>
        <p:nvSpPr>
          <p:cNvPr id="4" name="Plasshaldar for innhald 3">
            <a:extLst>
              <a:ext uri="{FF2B5EF4-FFF2-40B4-BE49-F238E27FC236}">
                <a16:creationId xmlns:a16="http://schemas.microsoft.com/office/drawing/2014/main" id="{D967B8E7-9B23-1DFD-8288-663BA1368A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</a:p>
        </p:txBody>
      </p:sp>
      <p:sp>
        <p:nvSpPr>
          <p:cNvPr id="5" name="Plasshaldar for dato 4">
            <a:extLst>
              <a:ext uri="{FF2B5EF4-FFF2-40B4-BE49-F238E27FC236}">
                <a16:creationId xmlns:a16="http://schemas.microsoft.com/office/drawing/2014/main" id="{E816E681-F736-B787-6F7D-B2ECC1223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91578-565C-4163-B3A2-9EDC55A935E1}" type="datetimeFigureOut">
              <a:rPr lang="nn-NO" smtClean="0"/>
              <a:t>09.01.2025</a:t>
            </a:fld>
            <a:endParaRPr lang="nn-NO"/>
          </a:p>
        </p:txBody>
      </p:sp>
      <p:sp>
        <p:nvSpPr>
          <p:cNvPr id="6" name="Plasshaldar for botntekst 5">
            <a:extLst>
              <a:ext uri="{FF2B5EF4-FFF2-40B4-BE49-F238E27FC236}">
                <a16:creationId xmlns:a16="http://schemas.microsoft.com/office/drawing/2014/main" id="{1373034D-D7CE-16F7-687E-5DB50591E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aldar for lysbiletnummer 6">
            <a:extLst>
              <a:ext uri="{FF2B5EF4-FFF2-40B4-BE49-F238E27FC236}">
                <a16:creationId xmlns:a16="http://schemas.microsoft.com/office/drawing/2014/main" id="{E5F14835-1688-B088-669C-0EFFAB352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F220-AE13-422D-A3B1-91E7E33328AF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589884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anli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4F86829-6CF4-429A-72E8-745335AC2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n-NO"/>
              <a:t>Klikk for å redigere tittelstil</a:t>
            </a:r>
          </a:p>
        </p:txBody>
      </p:sp>
      <p:sp>
        <p:nvSpPr>
          <p:cNvPr id="3" name="Plasshaldar for tekst 2">
            <a:extLst>
              <a:ext uri="{FF2B5EF4-FFF2-40B4-BE49-F238E27FC236}">
                <a16:creationId xmlns:a16="http://schemas.microsoft.com/office/drawing/2014/main" id="{625AE73D-A3AF-86FE-8A75-C0AB2D198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n-NO"/>
              <a:t>Klikk for å redigere tekststilar i malen</a:t>
            </a:r>
          </a:p>
        </p:txBody>
      </p:sp>
      <p:sp>
        <p:nvSpPr>
          <p:cNvPr id="4" name="Plasshaldar for innhald 3">
            <a:extLst>
              <a:ext uri="{FF2B5EF4-FFF2-40B4-BE49-F238E27FC236}">
                <a16:creationId xmlns:a16="http://schemas.microsoft.com/office/drawing/2014/main" id="{57F7597B-CBCB-B4A1-F965-7AA48143F2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</a:p>
        </p:txBody>
      </p:sp>
      <p:sp>
        <p:nvSpPr>
          <p:cNvPr id="5" name="Plasshaldar for tekst 4">
            <a:extLst>
              <a:ext uri="{FF2B5EF4-FFF2-40B4-BE49-F238E27FC236}">
                <a16:creationId xmlns:a16="http://schemas.microsoft.com/office/drawing/2014/main" id="{CC1A0E29-0465-A471-4493-6BB2E1ABF6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n-NO"/>
              <a:t>Klikk for å redigere tekststilar i malen</a:t>
            </a:r>
          </a:p>
        </p:txBody>
      </p:sp>
      <p:sp>
        <p:nvSpPr>
          <p:cNvPr id="6" name="Plasshaldar for innhald 5">
            <a:extLst>
              <a:ext uri="{FF2B5EF4-FFF2-40B4-BE49-F238E27FC236}">
                <a16:creationId xmlns:a16="http://schemas.microsoft.com/office/drawing/2014/main" id="{6663F104-A48B-1A9B-E78D-12EC84291D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</a:p>
        </p:txBody>
      </p:sp>
      <p:sp>
        <p:nvSpPr>
          <p:cNvPr id="7" name="Plasshaldar for dato 6">
            <a:extLst>
              <a:ext uri="{FF2B5EF4-FFF2-40B4-BE49-F238E27FC236}">
                <a16:creationId xmlns:a16="http://schemas.microsoft.com/office/drawing/2014/main" id="{7931AC2D-DA0D-6EEA-0705-FCDFF100A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91578-565C-4163-B3A2-9EDC55A935E1}" type="datetimeFigureOut">
              <a:rPr lang="nn-NO" smtClean="0"/>
              <a:t>09.01.2025</a:t>
            </a:fld>
            <a:endParaRPr lang="nn-NO"/>
          </a:p>
        </p:txBody>
      </p:sp>
      <p:sp>
        <p:nvSpPr>
          <p:cNvPr id="8" name="Plasshaldar for botntekst 7">
            <a:extLst>
              <a:ext uri="{FF2B5EF4-FFF2-40B4-BE49-F238E27FC236}">
                <a16:creationId xmlns:a16="http://schemas.microsoft.com/office/drawing/2014/main" id="{10322CB9-2382-DF57-3DFF-605954B86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Plasshaldar for lysbiletnummer 8">
            <a:extLst>
              <a:ext uri="{FF2B5EF4-FFF2-40B4-BE49-F238E27FC236}">
                <a16:creationId xmlns:a16="http://schemas.microsoft.com/office/drawing/2014/main" id="{EDA943AF-C8C9-F8E2-2E5A-1620F2255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F220-AE13-422D-A3B1-91E7E33328AF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83365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er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4EF3E3-268F-FC50-6E4B-CAFE35E80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/>
              <a:t>Klikk for å redigere tittelstil</a:t>
            </a:r>
          </a:p>
        </p:txBody>
      </p:sp>
      <p:sp>
        <p:nvSpPr>
          <p:cNvPr id="3" name="Plasshaldar for dato 2">
            <a:extLst>
              <a:ext uri="{FF2B5EF4-FFF2-40B4-BE49-F238E27FC236}">
                <a16:creationId xmlns:a16="http://schemas.microsoft.com/office/drawing/2014/main" id="{AE35A954-AAF7-6E3C-BF4A-0DE5EDA2C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91578-565C-4163-B3A2-9EDC55A935E1}" type="datetimeFigureOut">
              <a:rPr lang="nn-NO" smtClean="0"/>
              <a:t>09.01.2025</a:t>
            </a:fld>
            <a:endParaRPr lang="nn-NO"/>
          </a:p>
        </p:txBody>
      </p:sp>
      <p:sp>
        <p:nvSpPr>
          <p:cNvPr id="4" name="Plasshaldar for botntekst 3">
            <a:extLst>
              <a:ext uri="{FF2B5EF4-FFF2-40B4-BE49-F238E27FC236}">
                <a16:creationId xmlns:a16="http://schemas.microsoft.com/office/drawing/2014/main" id="{BB89C9BC-725D-4EDB-3EE9-1FF4BB2CF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Plasshaldar for lysbiletnummer 4">
            <a:extLst>
              <a:ext uri="{FF2B5EF4-FFF2-40B4-BE49-F238E27FC236}">
                <a16:creationId xmlns:a16="http://schemas.microsoft.com/office/drawing/2014/main" id="{9EB8B6D9-C997-9491-DAF9-D379DBACD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F220-AE13-422D-A3B1-91E7E33328AF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21340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aldar for dato 1">
            <a:extLst>
              <a:ext uri="{FF2B5EF4-FFF2-40B4-BE49-F238E27FC236}">
                <a16:creationId xmlns:a16="http://schemas.microsoft.com/office/drawing/2014/main" id="{CE1F33BC-1579-BB52-6C71-41CD54AC9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91578-565C-4163-B3A2-9EDC55A935E1}" type="datetimeFigureOut">
              <a:rPr lang="nn-NO" smtClean="0"/>
              <a:t>09.01.2025</a:t>
            </a:fld>
            <a:endParaRPr lang="nn-NO"/>
          </a:p>
        </p:txBody>
      </p:sp>
      <p:sp>
        <p:nvSpPr>
          <p:cNvPr id="3" name="Plasshaldar for botntekst 2">
            <a:extLst>
              <a:ext uri="{FF2B5EF4-FFF2-40B4-BE49-F238E27FC236}">
                <a16:creationId xmlns:a16="http://schemas.microsoft.com/office/drawing/2014/main" id="{94FEB230-D6FA-A751-84C8-96E577BF1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aldar for lysbiletnummer 3">
            <a:extLst>
              <a:ext uri="{FF2B5EF4-FFF2-40B4-BE49-F238E27FC236}">
                <a16:creationId xmlns:a16="http://schemas.microsoft.com/office/drawing/2014/main" id="{82C7E7EA-1D82-54FE-0CF2-5D0324B9C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F220-AE13-422D-A3B1-91E7E33328AF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434189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a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CD0160A-87CB-886F-D1C8-19E948581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n-NO"/>
              <a:t>Klikk for å redigere tittelstil</a:t>
            </a:r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100D58CF-3C4A-B0C9-A2E2-40AD7AC06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</a:p>
        </p:txBody>
      </p:sp>
      <p:sp>
        <p:nvSpPr>
          <p:cNvPr id="4" name="Plasshaldar for tekst 3">
            <a:extLst>
              <a:ext uri="{FF2B5EF4-FFF2-40B4-BE49-F238E27FC236}">
                <a16:creationId xmlns:a16="http://schemas.microsoft.com/office/drawing/2014/main" id="{EB4B0E85-C0EB-5B3C-BEFE-4BDD756DA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n-NO"/>
              <a:t>Klikk for å redigere tekststilar i malen</a:t>
            </a:r>
          </a:p>
        </p:txBody>
      </p:sp>
      <p:sp>
        <p:nvSpPr>
          <p:cNvPr id="5" name="Plasshaldar for dato 4">
            <a:extLst>
              <a:ext uri="{FF2B5EF4-FFF2-40B4-BE49-F238E27FC236}">
                <a16:creationId xmlns:a16="http://schemas.microsoft.com/office/drawing/2014/main" id="{62547E02-3E98-E41B-5701-111D3A6CD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91578-565C-4163-B3A2-9EDC55A935E1}" type="datetimeFigureOut">
              <a:rPr lang="nn-NO" smtClean="0"/>
              <a:t>09.01.2025</a:t>
            </a:fld>
            <a:endParaRPr lang="nn-NO"/>
          </a:p>
        </p:txBody>
      </p:sp>
      <p:sp>
        <p:nvSpPr>
          <p:cNvPr id="6" name="Plasshaldar for botntekst 5">
            <a:extLst>
              <a:ext uri="{FF2B5EF4-FFF2-40B4-BE49-F238E27FC236}">
                <a16:creationId xmlns:a16="http://schemas.microsoft.com/office/drawing/2014/main" id="{F6A20DF3-DE8D-89E6-2BC5-30FFF97EE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aldar for lysbiletnummer 6">
            <a:extLst>
              <a:ext uri="{FF2B5EF4-FFF2-40B4-BE49-F238E27FC236}">
                <a16:creationId xmlns:a16="http://schemas.microsoft.com/office/drawing/2014/main" id="{AF204408-2A62-6D93-18E6-14BF77518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F220-AE13-422D-A3B1-91E7E33328AF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227166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et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5F38133-8709-CA54-AA8F-A6FB0829A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n-NO"/>
              <a:t>Klikk for å redigere tittelstil</a:t>
            </a:r>
          </a:p>
        </p:txBody>
      </p:sp>
      <p:sp>
        <p:nvSpPr>
          <p:cNvPr id="3" name="Plasshaldar for bilete 2">
            <a:extLst>
              <a:ext uri="{FF2B5EF4-FFF2-40B4-BE49-F238E27FC236}">
                <a16:creationId xmlns:a16="http://schemas.microsoft.com/office/drawing/2014/main" id="{CA736C57-EE2C-493E-88F4-8230C5AAF5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n-NO"/>
          </a:p>
        </p:txBody>
      </p:sp>
      <p:sp>
        <p:nvSpPr>
          <p:cNvPr id="4" name="Plasshaldar for tekst 3">
            <a:extLst>
              <a:ext uri="{FF2B5EF4-FFF2-40B4-BE49-F238E27FC236}">
                <a16:creationId xmlns:a16="http://schemas.microsoft.com/office/drawing/2014/main" id="{50CEA3F8-02AF-8EF7-0505-08C27CB950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n-NO"/>
              <a:t>Klikk for å redigere tekststilar i malen</a:t>
            </a:r>
          </a:p>
        </p:txBody>
      </p:sp>
      <p:sp>
        <p:nvSpPr>
          <p:cNvPr id="5" name="Plasshaldar for dato 4">
            <a:extLst>
              <a:ext uri="{FF2B5EF4-FFF2-40B4-BE49-F238E27FC236}">
                <a16:creationId xmlns:a16="http://schemas.microsoft.com/office/drawing/2014/main" id="{1E71220D-C78B-C8E5-EA12-7B06AE29C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91578-565C-4163-B3A2-9EDC55A935E1}" type="datetimeFigureOut">
              <a:rPr lang="nn-NO" smtClean="0"/>
              <a:t>09.01.2025</a:t>
            </a:fld>
            <a:endParaRPr lang="nn-NO"/>
          </a:p>
        </p:txBody>
      </p:sp>
      <p:sp>
        <p:nvSpPr>
          <p:cNvPr id="6" name="Plasshaldar for botntekst 5">
            <a:extLst>
              <a:ext uri="{FF2B5EF4-FFF2-40B4-BE49-F238E27FC236}">
                <a16:creationId xmlns:a16="http://schemas.microsoft.com/office/drawing/2014/main" id="{5F36B710-A53B-6E2A-D220-9F58EF78E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aldar for lysbiletnummer 6">
            <a:extLst>
              <a:ext uri="{FF2B5EF4-FFF2-40B4-BE49-F238E27FC236}">
                <a16:creationId xmlns:a16="http://schemas.microsoft.com/office/drawing/2014/main" id="{D41C236A-B735-1CC0-0A69-88751BC5B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5F220-AE13-422D-A3B1-91E7E33328AF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6861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aldar for tittel 1">
            <a:extLst>
              <a:ext uri="{FF2B5EF4-FFF2-40B4-BE49-F238E27FC236}">
                <a16:creationId xmlns:a16="http://schemas.microsoft.com/office/drawing/2014/main" id="{6CD54ECC-9F55-7411-43FF-9812757C8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n-NO"/>
              <a:t>Klikk for å redigere tittelstil</a:t>
            </a:r>
          </a:p>
        </p:txBody>
      </p:sp>
      <p:sp>
        <p:nvSpPr>
          <p:cNvPr id="3" name="Plasshaldar for tekst 2">
            <a:extLst>
              <a:ext uri="{FF2B5EF4-FFF2-40B4-BE49-F238E27FC236}">
                <a16:creationId xmlns:a16="http://schemas.microsoft.com/office/drawing/2014/main" id="{93CCA4CB-1E72-5914-BDBB-A53D12196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n-NO"/>
              <a:t>Klikk for å redigere tekststilar i malen</a:t>
            </a:r>
          </a:p>
          <a:p>
            <a:pPr lvl="1"/>
            <a:r>
              <a:rPr lang="nn-NO"/>
              <a:t>Andre nivå</a:t>
            </a:r>
          </a:p>
          <a:p>
            <a:pPr lvl="2"/>
            <a:r>
              <a:rPr lang="nn-NO"/>
              <a:t>Tredje nivå</a:t>
            </a:r>
          </a:p>
          <a:p>
            <a:pPr lvl="3"/>
            <a:r>
              <a:rPr lang="nn-NO"/>
              <a:t>Fjerde nivå</a:t>
            </a:r>
          </a:p>
          <a:p>
            <a:pPr lvl="4"/>
            <a:r>
              <a:rPr lang="nn-NO"/>
              <a:t>Femte nivå</a:t>
            </a:r>
          </a:p>
        </p:txBody>
      </p:sp>
      <p:sp>
        <p:nvSpPr>
          <p:cNvPr id="4" name="Plasshaldar for dato 3">
            <a:extLst>
              <a:ext uri="{FF2B5EF4-FFF2-40B4-BE49-F238E27FC236}">
                <a16:creationId xmlns:a16="http://schemas.microsoft.com/office/drawing/2014/main" id="{83BDF86C-BA96-E02E-0E55-3B7FA1BB98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891578-565C-4163-B3A2-9EDC55A935E1}" type="datetimeFigureOut">
              <a:rPr lang="nn-NO" smtClean="0"/>
              <a:t>09.01.2025</a:t>
            </a:fld>
            <a:endParaRPr lang="nn-NO"/>
          </a:p>
        </p:txBody>
      </p:sp>
      <p:sp>
        <p:nvSpPr>
          <p:cNvPr id="5" name="Plasshaldar for botntekst 4">
            <a:extLst>
              <a:ext uri="{FF2B5EF4-FFF2-40B4-BE49-F238E27FC236}">
                <a16:creationId xmlns:a16="http://schemas.microsoft.com/office/drawing/2014/main" id="{D643F9CF-F364-2B0B-0177-DC8AB76FF8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n-NO"/>
          </a:p>
        </p:txBody>
      </p:sp>
      <p:sp>
        <p:nvSpPr>
          <p:cNvPr id="6" name="Plasshaldar for lysbiletnummer 5">
            <a:extLst>
              <a:ext uri="{FF2B5EF4-FFF2-40B4-BE49-F238E27FC236}">
                <a16:creationId xmlns:a16="http://schemas.microsoft.com/office/drawing/2014/main" id="{37B0BAF3-371F-47E8-B281-8AC1E9098E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45F220-AE13-422D-A3B1-91E7E33328AF}" type="slidenum">
              <a:rPr lang="nn-NO" smtClean="0"/>
              <a:t>‹nr.›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498207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8CD1F6A-0F09-0480-7A95-9E5DCD3A86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n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4924638-B4B7-AC73-6564-F146CA88F3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5395" y="967562"/>
            <a:ext cx="9530317" cy="5316279"/>
          </a:xfrm>
        </p:spPr>
        <p:txBody>
          <a:bodyPr>
            <a:normAutofit/>
          </a:bodyPr>
          <a:lstStyle/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n-NO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Nihilisme?</a:t>
            </a:r>
          </a:p>
          <a:p>
            <a:r>
              <a:rPr lang="nn-NO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gjensyn etter 66 år</a:t>
            </a:r>
          </a:p>
          <a:p>
            <a:endParaRPr lang="nn-NO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n-NO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n-NO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Initiativ ved Arneberg forlag:</a:t>
            </a:r>
          </a:p>
          <a:p>
            <a:r>
              <a:rPr lang="nn-NO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‘Tankar om livet’</a:t>
            </a:r>
          </a:p>
        </p:txBody>
      </p:sp>
    </p:spTree>
    <p:extLst>
      <p:ext uri="{BB962C8B-B14F-4D97-AF65-F5344CB8AC3E}">
        <p14:creationId xmlns:p14="http://schemas.microsoft.com/office/powerpoint/2010/main" val="4292015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E2698D1-E44B-DC20-8EF4-23BFFD2FF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B251DD01-B1F4-6E07-D7D6-8CEC4203ED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44549"/>
            <a:ext cx="11070771" cy="6248326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3600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Skriftbasert </a:t>
            </a:r>
            <a:r>
              <a:rPr lang="nn-NO" sz="3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monoteisme </a:t>
            </a:r>
            <a:endParaRPr lang="nn-NO" sz="36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3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tolking av skrifter frå føremoderne tider, anvendt på moderne samfunn</a:t>
            </a:r>
            <a:endParaRPr lang="nn-NO" sz="3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36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Utfordringar:</a:t>
            </a:r>
            <a:r>
              <a:rPr lang="nn-NO" sz="3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med tanke på det som står i der, og det som ikkje står der, men som er viktig i moderne samfunn</a:t>
            </a:r>
            <a:endParaRPr lang="nn-NO" sz="3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n-NO" sz="3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moderne samfunn: vitskapsbaserte og institusjonelt differensierte samfunn, i djupe kriser på mange plan</a:t>
            </a:r>
            <a:endParaRPr lang="nn-NO" sz="3600" dirty="0"/>
          </a:p>
        </p:txBody>
      </p:sp>
    </p:spTree>
    <p:extLst>
      <p:ext uri="{BB962C8B-B14F-4D97-AF65-F5344CB8AC3E}">
        <p14:creationId xmlns:p14="http://schemas.microsoft.com/office/powerpoint/2010/main" val="1963375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99CE4-351D-D68C-C0D7-4E13687F8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3CADA-40A7-1EB6-5F07-6A8DFFE8F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8309"/>
            <a:ext cx="10515600" cy="510865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b-NO" dirty="0"/>
          </a:p>
          <a:p>
            <a:pPr marL="0" indent="0" algn="ctr">
              <a:buNone/>
            </a:pPr>
            <a:r>
              <a:rPr lang="nn-NO" sz="4000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grunn til moderasjon, </a:t>
            </a:r>
          </a:p>
          <a:p>
            <a:pPr marL="0" indent="0" algn="ctr">
              <a:buNone/>
            </a:pPr>
            <a:r>
              <a:rPr lang="nn-NO" sz="4000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 veremåte og i handlingar</a:t>
            </a:r>
            <a:endParaRPr lang="nn-NO" sz="4000" kern="100" dirty="0">
              <a:solidFill>
                <a:srgbClr val="FF0000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92720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0F836FE-154E-4994-8AE6-0FF650170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3994D2E6-3884-A883-C905-48CA43E0F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4158"/>
            <a:ext cx="10515600" cy="560280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4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hadde gjerne sett meir av dette:</a:t>
            </a:r>
            <a:endParaRPr lang="nn-NO" sz="40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4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nn-NO" sz="4000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Undring</a:t>
            </a:r>
            <a:r>
              <a:rPr lang="nn-NO" sz="4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(eksistensielt og kosmologisk)</a:t>
            </a:r>
            <a:endParaRPr lang="nn-NO" sz="40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nb-NO" sz="4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nb-NO" sz="4000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Teologi</a:t>
            </a:r>
            <a:r>
              <a:rPr lang="nb-NO" sz="4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(som hos Thomas Aquinas, </a:t>
            </a:r>
            <a:r>
              <a:rPr lang="nb-NO" sz="4000" b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Cusanus</a:t>
            </a:r>
            <a:r>
              <a:rPr lang="nb-NO" sz="4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eller Peter </a:t>
            </a:r>
            <a:r>
              <a:rPr lang="nb-NO" sz="4000" b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Rohs</a:t>
            </a:r>
            <a:r>
              <a:rPr lang="nb-NO" sz="4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endParaRPr lang="nn-NO" sz="40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4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nn-NO" sz="4000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Religiøse </a:t>
            </a:r>
            <a:r>
              <a:rPr lang="nn-NO" sz="4000" b="1" kern="100" dirty="0" err="1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språkhandlingar</a:t>
            </a:r>
            <a:r>
              <a:rPr lang="nn-NO" sz="4000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nn-NO" sz="4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(som målber respekt og ærefrykt for sårbart liv) </a:t>
            </a:r>
            <a:endParaRPr lang="nn-NO" sz="40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173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8F60079-AEC7-FF62-C29B-AB99D136E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4EE827BD-3223-7112-5AF6-56D3BA973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609" y="563526"/>
            <a:ext cx="11525693" cy="5929349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36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Den geopolitiske situasjonen </a:t>
            </a:r>
            <a:r>
              <a:rPr lang="nb-NO" sz="3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er blitt verre, på </a:t>
            </a:r>
            <a:r>
              <a:rPr lang="nb-NO" sz="36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fleire</a:t>
            </a:r>
            <a:r>
              <a:rPr lang="nb-NO" sz="3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nb-NO" sz="36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måtar</a:t>
            </a:r>
            <a:r>
              <a:rPr lang="nb-NO" sz="3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  <a:endParaRPr lang="nn-NO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3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Det berører alle </a:t>
            </a:r>
            <a:r>
              <a:rPr lang="nb-NO" sz="36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dei</a:t>
            </a:r>
            <a:r>
              <a:rPr lang="nb-NO" sz="3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tre monoteistiske </a:t>
            </a:r>
            <a:r>
              <a:rPr lang="nb-NO" sz="36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religionane</a:t>
            </a:r>
            <a:r>
              <a:rPr lang="nb-NO" sz="3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</a:t>
            </a:r>
            <a:endParaRPr lang="nn-NO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3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jødedom, kristendom, islam – for eksempel:</a:t>
            </a:r>
            <a:endParaRPr lang="nn-NO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3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nn-NO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36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Jødedom</a:t>
            </a:r>
            <a:r>
              <a:rPr lang="nn-NO" sz="3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nn-NO" sz="36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Jf</a:t>
            </a:r>
            <a:r>
              <a:rPr lang="nn-NO" sz="3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Netanyahu-regimet og krigen på Gaza; </a:t>
            </a:r>
            <a:r>
              <a:rPr lang="nn-NO" sz="36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jf</a:t>
            </a:r>
            <a:r>
              <a:rPr lang="nn-NO" sz="3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t.d. Daniella Weiss, som gir full støtte til krigen og koloniseringa, ut frå ei ukritisk lesing av utvalde bibel-tekstar; </a:t>
            </a:r>
            <a:r>
              <a:rPr lang="nn-NO" sz="36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jf</a:t>
            </a:r>
            <a:r>
              <a:rPr lang="nn-NO" sz="3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intervju på NRK, ved </a:t>
            </a:r>
            <a:r>
              <a:rPr lang="nn-NO" sz="36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Yama</a:t>
            </a:r>
            <a:r>
              <a:rPr lang="nn-NO" sz="3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nn-NO" sz="36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Wolasmal</a:t>
            </a:r>
            <a:r>
              <a:rPr lang="nn-NO" sz="3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nn-NO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3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nn-NO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3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nn-NO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3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nn-NO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n-NO" sz="3200" dirty="0"/>
          </a:p>
        </p:txBody>
      </p:sp>
    </p:spTree>
    <p:extLst>
      <p:ext uri="{BB962C8B-B14F-4D97-AF65-F5344CB8AC3E}">
        <p14:creationId xmlns:p14="http://schemas.microsoft.com/office/powerpoint/2010/main" val="2562803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D819476-9B35-9C70-9F9B-655196D37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 dirty="0"/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9A74EAF4-4CC1-D925-54F5-55CD9AAB4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935" y="276447"/>
            <a:ext cx="11610753" cy="6216428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36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Kristendom</a:t>
            </a:r>
            <a:r>
              <a:rPr lang="nn-NO" sz="3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nn-NO" sz="36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Jf</a:t>
            </a:r>
            <a:r>
              <a:rPr lang="nn-NO" sz="3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kristen-sionistar i USA, som ser med entusiasme fram til verdas undergang og at Kristus skal komme tilbake som krigsherre på ein kvit hest; </a:t>
            </a:r>
            <a:r>
              <a:rPr lang="nn-NO" sz="36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jf</a:t>
            </a:r>
            <a:r>
              <a:rPr lang="nn-NO" sz="3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NRK, Trygdekontoret, med filmen ‘</a:t>
            </a:r>
            <a:r>
              <a:rPr lang="nn-NO" sz="3600" b="1" i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Praying</a:t>
            </a:r>
            <a:r>
              <a:rPr lang="nn-NO" sz="3600" b="1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for Armageddon</a:t>
            </a:r>
            <a:r>
              <a:rPr lang="nn-NO" sz="3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’.</a:t>
            </a:r>
            <a:endParaRPr lang="nn-NO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3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nn-NO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36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Islam</a:t>
            </a:r>
            <a:r>
              <a:rPr lang="nn-NO" sz="3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nn-NO" sz="36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Jf</a:t>
            </a:r>
            <a:r>
              <a:rPr lang="nn-NO" sz="3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IS og ei lang rekke religiøst motiverte terrorist-anslag, t.d. i Frankrike; </a:t>
            </a:r>
            <a:r>
              <a:rPr lang="nn-NO" sz="36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herunder</a:t>
            </a:r>
            <a:r>
              <a:rPr lang="nn-NO" sz="3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Samuel </a:t>
            </a:r>
            <a:r>
              <a:rPr lang="nn-NO" sz="36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Paty</a:t>
            </a:r>
            <a:r>
              <a:rPr lang="nn-NO" sz="3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læraren som fekk halsen skoren over på open gate, og </a:t>
            </a:r>
            <a:r>
              <a:rPr lang="nn-NO" sz="36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Dominique</a:t>
            </a:r>
            <a:r>
              <a:rPr lang="nn-NO" sz="3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Bernard, stukken ned på skulen der han underviste.</a:t>
            </a:r>
            <a:endParaRPr lang="nn-NO" sz="3600" dirty="0"/>
          </a:p>
        </p:txBody>
      </p:sp>
    </p:spTree>
    <p:extLst>
      <p:ext uri="{BB962C8B-B14F-4D97-AF65-F5344CB8AC3E}">
        <p14:creationId xmlns:p14="http://schemas.microsoft.com/office/powerpoint/2010/main" val="3027472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000B98C-3DCC-E3C8-21FB-C137803FD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059F019D-C011-04A8-0EBA-BC34CE6E0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6420" y="0"/>
            <a:ext cx="9824482" cy="64928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43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Implikasjonar m.a. for skulepolitikken </a:t>
            </a:r>
            <a:r>
              <a:rPr lang="nn-NO" sz="43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– t.d. for undervisningsopplegget i religion og etikk:  </a:t>
            </a:r>
            <a:endParaRPr lang="nn-NO" sz="43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43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nn-NO" sz="43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Open og ærleg religionskritikk </a:t>
            </a:r>
            <a:r>
              <a:rPr lang="nn-NO" sz="43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(jf. Kant, ‘</a:t>
            </a:r>
            <a:r>
              <a:rPr lang="nn-NO" sz="4300" b="1" i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durch</a:t>
            </a:r>
            <a:r>
              <a:rPr lang="nn-NO" sz="4300" b="1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nn-NO" sz="4300" b="1" i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Kritik</a:t>
            </a:r>
            <a:r>
              <a:rPr lang="nn-NO" sz="4300" b="1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nn-NO" sz="4300" b="1" i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geläutert</a:t>
            </a:r>
            <a:r>
              <a:rPr lang="nn-NO" sz="4300" b="1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’</a:t>
            </a:r>
            <a:r>
              <a:rPr lang="nn-NO" sz="43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), også ut frå vitskapsfilosofi og modernitetsteori (tilpassa alderstrinn og andre spesielle føresetnader).</a:t>
            </a:r>
            <a:endParaRPr lang="nn-NO" sz="43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  <a:tabLst>
                <a:tab pos="565150" algn="l"/>
              </a:tabLst>
            </a:pPr>
            <a:r>
              <a:rPr lang="nn-NO" sz="4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	 </a:t>
            </a:r>
            <a:endParaRPr lang="nn-NO" sz="4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930715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6BC363C-B85C-D67F-743C-49516B918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56C740E0-EA7D-1C47-6101-FFBACF4BD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977" y="265814"/>
            <a:ext cx="11387469" cy="5911149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144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</a:t>
            </a:r>
            <a:r>
              <a:rPr lang="nn-NO" sz="144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itskapane</a:t>
            </a: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grunngje universelle prinsipp?</a:t>
            </a:r>
            <a:endParaRPr lang="nn-NO" sz="1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nn-NO" sz="1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Empirisk? – kan ikkje gå frå ‘er’ til ‘bør’</a:t>
            </a:r>
            <a:endParaRPr lang="nn-NO" sz="1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Deduktivt? – sirkulært eller </a:t>
            </a:r>
            <a:r>
              <a:rPr lang="nn-NO" sz="144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desisjonistisk</a:t>
            </a: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nn-NO" sz="1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nn-NO" sz="1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Historiske danningsprosessar? (Hegel, Heidegger, Habermas…)</a:t>
            </a:r>
            <a:endParaRPr lang="nn-NO" sz="1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</a:pPr>
            <a:endParaRPr lang="nn-NO" sz="1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Overlappande konsensus, fornuftige personar? (</a:t>
            </a:r>
            <a:r>
              <a:rPr lang="nn-NO" sz="144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Rawls</a:t>
            </a: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endParaRPr lang="nn-NO" sz="1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Aft>
                <a:spcPts val="800"/>
              </a:spcAft>
              <a:buNone/>
            </a:pPr>
            <a:endParaRPr lang="nn-NO" sz="1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1053036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EAC5C4A-83EA-892F-F0A8-296FB1AE8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DFE162AD-9506-05F9-8DBC-1736C8A7D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366" y="-233916"/>
            <a:ext cx="11240387" cy="6726791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endParaRPr lang="nn-NO" sz="14400" b="1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144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felles</a:t>
            </a: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for alle vitskapar ved eit forskingsorientert universitet:</a:t>
            </a:r>
            <a:endParaRPr lang="nn-NO" sz="1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nn-NO" sz="144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</a:t>
            </a: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oktordisputas (eller liknande), kvalitetssikring: </a:t>
            </a:r>
            <a:r>
              <a:rPr lang="nn-NO" sz="144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oppsøke motargument, i open diskusjon med andre</a:t>
            </a: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nn-NO" sz="144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jf</a:t>
            </a: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John Stuart Mill); ikkje ‘</a:t>
            </a:r>
            <a:r>
              <a:rPr lang="nn-NO" sz="144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argumentofob</a:t>
            </a: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’!</a:t>
            </a:r>
            <a:endParaRPr lang="nn-NO" sz="1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buNone/>
            </a:pPr>
            <a:endParaRPr lang="nn-NO" sz="1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144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open for alternative perspektiv</a:t>
            </a: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(alternative </a:t>
            </a:r>
            <a:r>
              <a:rPr lang="nn-NO" sz="144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begrep</a:t>
            </a: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 om same tematikk. Vite kva ein kan, og ikkje kan! (‘to ting ein student skal lære: lære ein modell og at modellen ikkje er realiteten.’)</a:t>
            </a:r>
            <a:endParaRPr lang="nn-NO" sz="1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nn-NO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9767627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FFA94F-C96D-9E9A-0A8F-AE5AA43F3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4BB187DB-D47A-1006-5CAE-0BE4EF8A6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2744" y="365125"/>
            <a:ext cx="10131056" cy="61277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err="1"/>
              <a:t>Normativt</a:t>
            </a:r>
            <a:r>
              <a:rPr lang="en-US" sz="3600" b="1" dirty="0"/>
              <a:t> </a:t>
            </a:r>
            <a:r>
              <a:rPr lang="en-US" sz="3600" b="1" dirty="0" err="1"/>
              <a:t>prinsipp</a:t>
            </a:r>
            <a:r>
              <a:rPr lang="en-US" sz="3600" b="1" dirty="0"/>
              <a:t>: </a:t>
            </a:r>
            <a:r>
              <a:rPr lang="en-US" sz="3600" b="1" dirty="0" err="1"/>
              <a:t>ytringsfridom</a:t>
            </a:r>
            <a:r>
              <a:rPr lang="en-US" sz="3600" b="1" dirty="0"/>
              <a:t> </a:t>
            </a:r>
          </a:p>
          <a:p>
            <a:pPr marL="0" indent="0">
              <a:buNone/>
            </a:pPr>
            <a:r>
              <a:rPr lang="en-US" sz="3600" b="1" dirty="0" err="1"/>
              <a:t>konstitutivt</a:t>
            </a:r>
            <a:r>
              <a:rPr lang="en-US" sz="3600" b="1" dirty="0"/>
              <a:t> </a:t>
            </a:r>
            <a:r>
              <a:rPr lang="en-US" sz="3600" b="1" dirty="0" err="1"/>
              <a:t>vilkår</a:t>
            </a:r>
            <a:r>
              <a:rPr lang="en-US" sz="3600" b="1" dirty="0"/>
              <a:t> (for </a:t>
            </a:r>
            <a:r>
              <a:rPr lang="en-US" sz="3600" b="1" dirty="0" err="1"/>
              <a:t>vitskapleg</a:t>
            </a:r>
            <a:r>
              <a:rPr lang="en-US" sz="3600" b="1" dirty="0"/>
              <a:t> </a:t>
            </a:r>
            <a:r>
              <a:rPr lang="en-US" sz="3600" b="1" dirty="0" err="1"/>
              <a:t>verksemd</a:t>
            </a:r>
            <a:r>
              <a:rPr lang="en-US" sz="3600" b="1" dirty="0"/>
              <a:t>)</a:t>
            </a:r>
          </a:p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r>
              <a:rPr lang="en-US" sz="3600" b="1" dirty="0"/>
              <a:t>§ 100 </a:t>
            </a:r>
            <a:r>
              <a:rPr lang="en-US" sz="3600" b="1" dirty="0" err="1"/>
              <a:t>Gr.lov</a:t>
            </a:r>
            <a:r>
              <a:rPr lang="en-US" sz="3600" b="1" dirty="0"/>
              <a:t>: </a:t>
            </a:r>
            <a:r>
              <a:rPr lang="en-US" sz="3600" b="1" dirty="0" err="1"/>
              <a:t>sanningssøking</a:t>
            </a:r>
            <a:r>
              <a:rPr lang="en-US" sz="3600" b="1" dirty="0"/>
              <a:t>, </a:t>
            </a:r>
            <a:r>
              <a:rPr lang="en-US" sz="3600" b="1" dirty="0" err="1"/>
              <a:t>autonomi</a:t>
            </a:r>
            <a:r>
              <a:rPr lang="en-US" sz="3600" b="1" dirty="0"/>
              <a:t>, </a:t>
            </a:r>
            <a:r>
              <a:rPr lang="en-US" sz="3600" b="1" dirty="0" err="1"/>
              <a:t>demokrati</a:t>
            </a:r>
            <a:endParaRPr lang="en-US" sz="3600" b="1" dirty="0"/>
          </a:p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r>
              <a:rPr lang="en-US" sz="3600" b="1" dirty="0" err="1"/>
              <a:t>Demokrati</a:t>
            </a:r>
            <a:r>
              <a:rPr lang="en-US" sz="3600" b="1" dirty="0"/>
              <a:t>: </a:t>
            </a:r>
            <a:r>
              <a:rPr lang="en-US" sz="3600" b="1" dirty="0" err="1"/>
              <a:t>verneplikt</a:t>
            </a:r>
            <a:r>
              <a:rPr lang="en-US" sz="3600" b="1" dirty="0"/>
              <a:t> og </a:t>
            </a:r>
            <a:r>
              <a:rPr lang="en-US" sz="3600" b="1" dirty="0" err="1"/>
              <a:t>skuleplikt</a:t>
            </a:r>
            <a:r>
              <a:rPr lang="en-US" sz="3600" b="1" dirty="0"/>
              <a:t> (</a:t>
            </a:r>
            <a:r>
              <a:rPr lang="en-US" sz="3600" b="1" dirty="0" err="1"/>
              <a:t>som</a:t>
            </a:r>
            <a:r>
              <a:rPr lang="en-US" sz="3600" b="1" dirty="0"/>
              <a:t> </a:t>
            </a:r>
            <a:r>
              <a:rPr lang="en-US" sz="3600" b="1" dirty="0" err="1"/>
              <a:t>myndig</a:t>
            </a:r>
            <a:r>
              <a:rPr lang="en-US" sz="3600" b="1" dirty="0"/>
              <a:t> </a:t>
            </a:r>
            <a:r>
              <a:rPr lang="en-US" sz="3600" b="1" dirty="0" err="1"/>
              <a:t>statsborgar</a:t>
            </a:r>
            <a:r>
              <a:rPr lang="en-US" sz="3600" b="1" dirty="0"/>
              <a:t>)</a:t>
            </a:r>
          </a:p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r>
              <a:rPr lang="en-US" sz="3600" b="1" dirty="0" err="1"/>
              <a:t>rett</a:t>
            </a:r>
            <a:r>
              <a:rPr lang="en-US" sz="3600" b="1" dirty="0"/>
              <a:t> </a:t>
            </a:r>
            <a:r>
              <a:rPr lang="en-US" sz="3600" b="1" dirty="0">
                <a:sym typeface="Wingdings" panose="05000000000000000000" pitchFamily="2" charset="2"/>
              </a:rPr>
              <a:t> </a:t>
            </a:r>
            <a:r>
              <a:rPr lang="en-US" sz="3600" b="1" dirty="0" err="1">
                <a:sym typeface="Wingdings" panose="05000000000000000000" pitchFamily="2" charset="2"/>
              </a:rPr>
              <a:t>plikt</a:t>
            </a:r>
            <a:endParaRPr lang="nn-NO" sz="3600" b="1" dirty="0"/>
          </a:p>
        </p:txBody>
      </p:sp>
    </p:spTree>
    <p:extLst>
      <p:ext uri="{BB962C8B-B14F-4D97-AF65-F5344CB8AC3E}">
        <p14:creationId xmlns:p14="http://schemas.microsoft.com/office/powerpoint/2010/main" val="55135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37149AB-9590-C9B5-F46B-ABB78D752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079E53D7-E337-F13D-E64C-11BF90063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44549"/>
            <a:ext cx="11669486" cy="64501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n-NO" sz="3600" b="1" dirty="0"/>
              <a:t>Ulike vitskapar </a:t>
            </a:r>
            <a:r>
              <a:rPr lang="nn-NO" sz="3600" b="1" dirty="0">
                <a:sym typeface="Wingdings" panose="05000000000000000000" pitchFamily="2" charset="2"/>
              </a:rPr>
              <a:t> ulike yrke  ulike institusjonar  med sine konstitutive roller, normer, kompetansekrav</a:t>
            </a:r>
          </a:p>
          <a:p>
            <a:pPr marL="0" indent="0">
              <a:buNone/>
            </a:pPr>
            <a:endParaRPr lang="nn-NO" sz="3600" b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n-NO" sz="3600" b="1" dirty="0">
                <a:sym typeface="Wingdings" panose="05000000000000000000" pitchFamily="2" charset="2"/>
              </a:rPr>
              <a:t>Moderne samfunn: vitskapsbaserte  institusjonelt differensiert</a:t>
            </a:r>
          </a:p>
          <a:p>
            <a:pPr marL="0" indent="0">
              <a:buNone/>
            </a:pPr>
            <a:endParaRPr lang="nn-NO" sz="3600" b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n-NO" sz="3600" b="1" dirty="0">
                <a:sym typeface="Wingdings" panose="05000000000000000000" pitchFamily="2" charset="2"/>
              </a:rPr>
              <a:t>Samfunnsborgarane: ulike roller og identitetar</a:t>
            </a:r>
          </a:p>
          <a:p>
            <a:pPr marL="0" indent="0">
              <a:buNone/>
            </a:pPr>
            <a:endParaRPr lang="nn-NO" sz="3600" b="1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nn-NO" sz="3600" b="1" dirty="0">
                <a:sym typeface="Wingdings" panose="05000000000000000000" pitchFamily="2" charset="2"/>
              </a:rPr>
              <a:t>t.d.: rettsstat versus klan-samfunn </a:t>
            </a:r>
          </a:p>
          <a:p>
            <a:pPr marL="457200" lvl="1" indent="0">
              <a:buNone/>
            </a:pPr>
            <a:endParaRPr lang="nn-NO" sz="3600" b="1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nn-NO" sz="3600" b="1" dirty="0">
                <a:sym typeface="Wingdings" panose="05000000000000000000" pitchFamily="2" charset="2"/>
              </a:rPr>
              <a:t>‘kan ikkje spele sjakk og ludo samtidig’</a:t>
            </a:r>
            <a:endParaRPr lang="nn-NO" sz="3600" b="1" dirty="0"/>
          </a:p>
        </p:txBody>
      </p:sp>
    </p:spTree>
    <p:extLst>
      <p:ext uri="{BB962C8B-B14F-4D97-AF65-F5344CB8AC3E}">
        <p14:creationId xmlns:p14="http://schemas.microsoft.com/office/powerpoint/2010/main" val="1045694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7AC999A1-E9BF-77C4-A0EB-A205F2BBC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7186"/>
            <a:ext cx="10515600" cy="573412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n-NO" dirty="0"/>
          </a:p>
          <a:p>
            <a:pPr marL="0" indent="0" algn="ctr">
              <a:buNone/>
            </a:pPr>
            <a:r>
              <a:rPr lang="nn-NO" sz="3600" b="1" dirty="0" err="1">
                <a:sym typeface="Wingdings" panose="05000000000000000000" pitchFamily="2" charset="2"/>
              </a:rPr>
              <a:t>ungdomsskrift</a:t>
            </a:r>
            <a:endParaRPr lang="nn-NO" sz="3600" b="1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nn-NO" sz="3600" b="1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nn-NO" sz="3600" b="1" dirty="0">
                <a:sym typeface="Wingdings" panose="05000000000000000000" pitchFamily="2" charset="2"/>
              </a:rPr>
              <a:t>medisinstudent, 21 år</a:t>
            </a:r>
          </a:p>
          <a:p>
            <a:pPr marL="0" indent="0" algn="ctr">
              <a:buNone/>
            </a:pPr>
            <a:endParaRPr lang="nn-NO" sz="3600" b="1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nn-NO" sz="3600" b="1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nn-NO" sz="3600" b="1" dirty="0">
                <a:sym typeface="Wingdings" panose="05000000000000000000" pitchFamily="2" charset="2"/>
              </a:rPr>
              <a:t>oppstyr </a:t>
            </a:r>
          </a:p>
          <a:p>
            <a:pPr marL="0" indent="0" algn="ctr">
              <a:buNone/>
            </a:pPr>
            <a:endParaRPr lang="nn-NO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9483047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9699F-DBF4-AA30-CB16-77E0C4121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104B8-366E-81AA-2A6A-A3B4EBB22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962"/>
            <a:ext cx="10320196" cy="601400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nb-NO" sz="3600" b="1" dirty="0"/>
              <a:t>‘</a:t>
            </a:r>
            <a:r>
              <a:rPr lang="nb-NO" sz="4000" b="1" dirty="0"/>
              <a:t>Moderne samfunn’ – her:</a:t>
            </a:r>
          </a:p>
          <a:p>
            <a:pPr marL="0" indent="0">
              <a:buNone/>
            </a:pPr>
            <a:r>
              <a:rPr lang="nb-NO" sz="4000" b="1" dirty="0"/>
              <a:t>- vitskapsbaserte, </a:t>
            </a:r>
          </a:p>
          <a:p>
            <a:pPr marL="0" indent="0">
              <a:buNone/>
            </a:pPr>
            <a:r>
              <a:rPr lang="nb-NO" sz="4000" b="1" dirty="0"/>
              <a:t>- institusjonelt differensierte, </a:t>
            </a:r>
          </a:p>
          <a:p>
            <a:pPr marL="0" indent="0">
              <a:buNone/>
            </a:pPr>
            <a:r>
              <a:rPr lang="nb-NO" sz="4000" b="1" dirty="0"/>
              <a:t>- i djupe og komplekse kriser på mange plan</a:t>
            </a:r>
          </a:p>
          <a:p>
            <a:pPr marL="0" indent="0">
              <a:buNone/>
            </a:pPr>
            <a:endParaRPr lang="nb-NO" sz="4000" b="1" dirty="0"/>
          </a:p>
          <a:p>
            <a:pPr marL="0" indent="0">
              <a:buNone/>
            </a:pPr>
            <a:r>
              <a:rPr lang="nb-NO" sz="4000" b="1" dirty="0"/>
              <a:t>Samtidig: ‘multiple </a:t>
            </a:r>
            <a:r>
              <a:rPr lang="nb-NO" sz="4000" b="1" dirty="0" err="1"/>
              <a:t>modernities</a:t>
            </a:r>
            <a:r>
              <a:rPr lang="nb-NO" sz="4000" b="1" dirty="0"/>
              <a:t>’</a:t>
            </a:r>
          </a:p>
          <a:p>
            <a:pPr marL="0" indent="0">
              <a:buNone/>
            </a:pPr>
            <a:r>
              <a:rPr lang="nb-NO" sz="4000" b="1" dirty="0"/>
              <a:t>ut </a:t>
            </a:r>
            <a:r>
              <a:rPr lang="nb-NO" sz="4000" b="1" dirty="0" err="1"/>
              <a:t>frå</a:t>
            </a:r>
            <a:r>
              <a:rPr lang="nb-NO" sz="4000" b="1" dirty="0"/>
              <a:t> ulike naturgitte vilkår og ulike institusjonsbaserte </a:t>
            </a:r>
            <a:r>
              <a:rPr lang="nb-NO" sz="4000" b="1" dirty="0" err="1"/>
              <a:t>danningsprosessar</a:t>
            </a:r>
            <a:r>
              <a:rPr lang="nb-NO" sz="4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84461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C5C7C3C-8ACE-1D36-07FC-15FD6D50A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25929959-936C-02EF-325F-931AD85AC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195" y="-117695"/>
            <a:ext cx="11759609" cy="697569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lvl="0" indent="0">
              <a:lnSpc>
                <a:spcPct val="115000"/>
              </a:lnSpc>
              <a:buNone/>
            </a:pP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 gode, fleirfagelege og diskusjonsorienterte </a:t>
            </a:r>
            <a:r>
              <a:rPr lang="nn-NO" sz="144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universitet og høgskular</a:t>
            </a: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med fast offentleg støtte,</a:t>
            </a:r>
            <a:endParaRPr lang="nn-NO" sz="1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 god og gratis </a:t>
            </a:r>
            <a:r>
              <a:rPr lang="nn-NO" sz="144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skulegang og allmennutdanning </a:t>
            </a: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for alle,</a:t>
            </a:r>
            <a:endParaRPr lang="nn-NO" sz="1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buFontTx/>
              <a:buChar char="-"/>
            </a:pP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vitskapsfilosofisk opplyste journalistar og mediefolk, i </a:t>
            </a:r>
            <a:r>
              <a:rPr lang="nn-NO" sz="144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seriøse media </a:t>
            </a: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(fjernsyn, radio, presse, forlag) med målretta statsstøtte,</a:t>
            </a:r>
          </a:p>
          <a:p>
            <a:pPr marL="0" lvl="0" indent="0">
              <a:lnSpc>
                <a:spcPct val="115000"/>
              </a:lnSpc>
              <a:buNone/>
            </a:pPr>
            <a:endParaRPr lang="nn-NO" sz="1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144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 levelege livsvilkår for folk flest </a:t>
            </a: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(‘</a:t>
            </a:r>
            <a:r>
              <a:rPr lang="nn-NO" sz="144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soup</a:t>
            </a: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nn-NO" sz="144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soap</a:t>
            </a: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nn-NO" sz="144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salvation</a:t>
            </a: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’),</a:t>
            </a:r>
            <a:endParaRPr lang="nn-NO" sz="1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nn-NO" sz="144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melioristisk</a:t>
            </a: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og realistisk innsats for </a:t>
            </a:r>
            <a:r>
              <a:rPr lang="nn-NO" sz="144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statlege og samfunnsmessige institusjonar</a:t>
            </a: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og for </a:t>
            </a:r>
            <a:r>
              <a:rPr lang="nn-NO" sz="144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diskursiv </a:t>
            </a:r>
            <a:r>
              <a:rPr lang="nn-NO" sz="144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revitalisering av politiske parti.</a:t>
            </a:r>
            <a:endParaRPr lang="nn-NO" sz="1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80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nn-NO" sz="8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11415809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F01FF-26B6-DB5B-E3FD-28703E786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08E85-A850-BD2C-9789-F3BCC15B0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192" y="457200"/>
            <a:ext cx="11371153" cy="6133723"/>
          </a:xfrm>
        </p:spPr>
        <p:txBody>
          <a:bodyPr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nn-NO" sz="3200" b="1" kern="100" dirty="0">
              <a:solidFill>
                <a:prstClr val="black"/>
              </a:solidFill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nn-NO" sz="4000" b="1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Times New Roman" panose="02020603050405020304" pitchFamily="18" charset="0"/>
              </a:rPr>
              <a:t>transcedentalpragmatikk</a:t>
            </a:r>
            <a:r>
              <a:rPr kumimoji="0" lang="nn-NO" sz="40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nn-NO" sz="4000" b="1" kern="100" dirty="0">
                <a:solidFill>
                  <a:srgbClr val="FF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Karl-Otto A</a:t>
            </a:r>
            <a:r>
              <a:rPr kumimoji="0" lang="nn-NO" sz="40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Aptos" panose="020B0004020202020204" pitchFamily="34" charset="0"/>
                <a:cs typeface="Times New Roman" panose="02020603050405020304" pitchFamily="18" charset="0"/>
              </a:rPr>
              <a:t>pel</a:t>
            </a:r>
            <a:r>
              <a:rPr kumimoji="0" lang="nn-NO" sz="40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Times New Roman" panose="02020603050405020304" pitchFamily="18" charset="0"/>
              </a:rPr>
              <a:t>), 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nb-NO" sz="40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Times New Roman" panose="02020603050405020304" pitchFamily="18" charset="0"/>
              </a:rPr>
              <a:t>eksempel-</a:t>
            </a:r>
            <a:r>
              <a:rPr lang="nb-NO" sz="4000" b="1" kern="100" dirty="0">
                <a:solidFill>
                  <a:prstClr val="black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bas</a:t>
            </a:r>
            <a:r>
              <a:rPr kumimoji="0" lang="nb-NO" sz="40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Times New Roman" panose="02020603050405020304" pitchFamily="18" charset="0"/>
              </a:rPr>
              <a:t>erte </a:t>
            </a:r>
            <a:r>
              <a:rPr kumimoji="0" lang="nb-NO" sz="4000" b="1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Times New Roman" panose="02020603050405020304" pitchFamily="18" charset="0"/>
              </a:rPr>
              <a:t>analysar</a:t>
            </a:r>
            <a:r>
              <a:rPr kumimoji="0" lang="nb-NO" sz="40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Times New Roman" panose="02020603050405020304" pitchFamily="18" charset="0"/>
              </a:rPr>
              <a:t> av (tale)</a:t>
            </a:r>
            <a:r>
              <a:rPr kumimoji="0" lang="nb-NO" sz="4000" b="1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Times New Roman" panose="02020603050405020304" pitchFamily="18" charset="0"/>
              </a:rPr>
              <a:t>handlingar</a:t>
            </a:r>
            <a:r>
              <a:rPr kumimoji="0" lang="nb-NO" sz="40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Times New Roman" panose="02020603050405020304" pitchFamily="18" charset="0"/>
              </a:rPr>
              <a:t> (den seine </a:t>
            </a:r>
            <a:r>
              <a:rPr kumimoji="0" lang="nb-NO" sz="40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Aptos" panose="020B0004020202020204" pitchFamily="34" charset="0"/>
                <a:cs typeface="Times New Roman" panose="02020603050405020304" pitchFamily="18" charset="0"/>
              </a:rPr>
              <a:t>Wittgenstein</a:t>
            </a:r>
            <a:r>
              <a:rPr kumimoji="0" lang="nb-NO" sz="40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nn-NO" sz="4000" b="1" i="0" u="none" strike="noStrike" kern="1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n-NO" sz="40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Aptos" panose="020B0004020202020204" pitchFamily="34" charset="0"/>
                <a:cs typeface="Times New Roman" panose="02020603050405020304" pitchFamily="18" charset="0"/>
              </a:rPr>
              <a:t>‘</a:t>
            </a:r>
            <a:r>
              <a:rPr kumimoji="0" lang="nn-NO" sz="4000" b="1" i="0" u="none" strike="noStrike" kern="1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Aptos" panose="020B0004020202020204" pitchFamily="34" charset="0"/>
                <a:cs typeface="Times New Roman" panose="02020603050405020304" pitchFamily="18" charset="0"/>
              </a:rPr>
              <a:t>gradualistisk</a:t>
            </a:r>
            <a:r>
              <a:rPr kumimoji="0" lang="nn-NO" sz="40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Aptos" panose="020B0004020202020204" pitchFamily="34" charset="0"/>
                <a:cs typeface="Times New Roman" panose="02020603050405020304" pitchFamily="18" charset="0"/>
              </a:rPr>
              <a:t>’ </a:t>
            </a:r>
            <a:r>
              <a:rPr lang="nn-NO" sz="4000" b="1" kern="100" dirty="0">
                <a:solidFill>
                  <a:srgbClr val="FF0000"/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og</a:t>
            </a:r>
            <a:r>
              <a:rPr kumimoji="0" lang="nn-NO" sz="40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Aptos" panose="020B0004020202020204" pitchFamily="34" charset="0"/>
                <a:cs typeface="Times New Roman" panose="02020603050405020304" pitchFamily="18" charset="0"/>
              </a:rPr>
              <a:t> ‘</a:t>
            </a:r>
            <a:r>
              <a:rPr kumimoji="0" lang="nn-NO" sz="4000" b="1" i="0" u="none" strike="noStrike" kern="1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Aptos" panose="020B0004020202020204" pitchFamily="34" charset="0"/>
                <a:cs typeface="Times New Roman" panose="02020603050405020304" pitchFamily="18" charset="0"/>
              </a:rPr>
              <a:t>melioristisk</a:t>
            </a:r>
            <a:r>
              <a:rPr kumimoji="0" lang="nn-NO" sz="4000" b="1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Aptos" panose="020B0004020202020204" pitchFamily="34" charset="0"/>
                <a:cs typeface="Times New Roman" panose="02020603050405020304" pitchFamily="18" charset="0"/>
              </a:rPr>
              <a:t>’</a:t>
            </a: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nn-NO" sz="4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kumimoji="0" lang="nb-NO" sz="4000" b="1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Times New Roman" panose="02020603050405020304" pitchFamily="18" charset="0"/>
              </a:rPr>
              <a:t>jf</a:t>
            </a:r>
            <a:r>
              <a:rPr kumimoji="0" lang="nb-NO" sz="40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kumimoji="0" lang="nb-NO" sz="4000" b="1" i="0" u="none" strike="noStrike" kern="1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Aptos" panose="020B0004020202020204" pitchFamily="34" charset="0"/>
                <a:cs typeface="Times New Roman" panose="02020603050405020304" pitchFamily="18" charset="0"/>
              </a:rPr>
              <a:t>referansar</a:t>
            </a:r>
            <a:endParaRPr lang="nb-NO" sz="4000" dirty="0"/>
          </a:p>
        </p:txBody>
      </p:sp>
    </p:spTree>
    <p:extLst>
      <p:ext uri="{BB962C8B-B14F-4D97-AF65-F5344CB8AC3E}">
        <p14:creationId xmlns:p14="http://schemas.microsoft.com/office/powerpoint/2010/main" val="4714075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F5A91E2-FBF8-4405-3EE8-9C95AF9F8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216BDC78-A861-972F-2BC9-6127DE303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158" y="365125"/>
            <a:ext cx="11401646" cy="6280224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112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Nihilisme? – </a:t>
            </a:r>
            <a:r>
              <a:rPr lang="nn-NO" sz="1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første utgåve 1958, fjerde utgåve 2024; engelsk utgåve 1972, tilgjengeleg på heimesida, gunnarskirbekk.no/</a:t>
            </a:r>
            <a:endParaRPr lang="nn-NO" sz="1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112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Notes in </a:t>
            </a:r>
            <a:r>
              <a:rPr lang="nn-NO" sz="11200" b="1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retrospect</a:t>
            </a:r>
            <a:r>
              <a:rPr lang="nn-NO" sz="1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2013; tilgjengeleg på heimesida.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112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 filosofiske uroa – i spenninga mellom tru og tvil</a:t>
            </a:r>
            <a:r>
              <a:rPr lang="nn-NO" sz="1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2005.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112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Rasjonalitet og modernitet, </a:t>
            </a:r>
            <a:r>
              <a:rPr lang="nn-NO" sz="1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2009</a:t>
            </a:r>
            <a:r>
              <a:rPr lang="nn-NO" sz="11200" b="1" i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;</a:t>
            </a:r>
            <a:r>
              <a:rPr lang="nn-NO" sz="112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nn-NO" sz="1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engelsk original, </a:t>
            </a:r>
            <a:r>
              <a:rPr lang="nn-NO" sz="11200" b="1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Rationality</a:t>
            </a:r>
            <a:r>
              <a:rPr lang="nn-NO" sz="112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and </a:t>
            </a:r>
            <a:r>
              <a:rPr lang="nn-NO" sz="11200" b="1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Modernity</a:t>
            </a:r>
            <a:r>
              <a:rPr lang="nn-NO" sz="1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1993</a:t>
            </a:r>
            <a:r>
              <a:rPr lang="nn-NO" sz="112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; fransk 1999, tysk 2002.</a:t>
            </a:r>
            <a:endParaRPr lang="nn-NO" sz="1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112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Norsk og moderne, </a:t>
            </a:r>
            <a:r>
              <a:rPr lang="nn-NO" sz="1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2010; engelsk versjon,</a:t>
            </a:r>
            <a:r>
              <a:rPr lang="nn-NO" sz="112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Multiple </a:t>
            </a:r>
            <a:r>
              <a:rPr lang="nn-NO" sz="11200" b="1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Modernities</a:t>
            </a:r>
            <a:r>
              <a:rPr lang="nn-NO" sz="112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A Tale </a:t>
            </a:r>
            <a:r>
              <a:rPr lang="nn-NO" sz="11200" b="1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nn-NO" sz="112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Scandinavian </a:t>
            </a:r>
            <a:r>
              <a:rPr lang="nn-NO" sz="11200" b="1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Experiences</a:t>
            </a:r>
            <a:r>
              <a:rPr lang="nn-NO" sz="1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2011; k</a:t>
            </a:r>
            <a:r>
              <a:rPr lang="nn-NO" sz="112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inesisk 2013, russisk 2017.</a:t>
            </a:r>
            <a:endParaRPr lang="nn-NO" sz="1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11200" b="1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Philosophie</a:t>
            </a:r>
            <a:r>
              <a:rPr lang="nn-NO" sz="112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der Moderne</a:t>
            </a:r>
            <a:r>
              <a:rPr lang="nn-NO" sz="1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2017.</a:t>
            </a:r>
            <a:endParaRPr lang="nn-NO" sz="1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11200" b="1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Epistemic</a:t>
            </a:r>
            <a:r>
              <a:rPr lang="nn-NO" sz="112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Challenges in a </a:t>
            </a:r>
            <a:r>
              <a:rPr lang="nn-NO" sz="11200" b="1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Modern</a:t>
            </a:r>
            <a:r>
              <a:rPr lang="nn-NO" sz="112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World</a:t>
            </a:r>
            <a:r>
              <a:rPr lang="nn-NO" sz="1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2019.</a:t>
            </a:r>
            <a:endParaRPr lang="nn-NO" sz="1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112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Religion i moderne samfunn, </a:t>
            </a:r>
            <a:r>
              <a:rPr lang="nn-NO" sz="1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2021;</a:t>
            </a:r>
            <a:r>
              <a:rPr lang="nn-NO" sz="112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nn-NO" sz="11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engelsk utgåve 2024. </a:t>
            </a:r>
            <a:endParaRPr lang="nn-NO" sz="1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598706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5767109-6071-D661-F445-A3A038D7D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59228"/>
          </a:xfrm>
        </p:spPr>
        <p:txBody>
          <a:bodyPr/>
          <a:lstStyle/>
          <a:p>
            <a:endParaRPr lang="nn-NO" dirty="0"/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33E14CA1-FD91-D5FB-5D8C-73F493D07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316" y="0"/>
            <a:ext cx="10515600" cy="6124353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sz="4000" b="1" dirty="0" err="1"/>
              <a:t>meining</a:t>
            </a:r>
            <a:r>
              <a:rPr lang="en-US" sz="4000" b="1" dirty="0"/>
              <a:t> (med/</a:t>
            </a:r>
            <a:r>
              <a:rPr lang="en-US" sz="4000" b="1" dirty="0" err="1"/>
              <a:t>i</a:t>
            </a:r>
            <a:r>
              <a:rPr lang="en-US" sz="4000" b="1" dirty="0"/>
              <a:t> </a:t>
            </a:r>
            <a:r>
              <a:rPr lang="en-US" sz="4000" b="1" dirty="0" err="1"/>
              <a:t>livet</a:t>
            </a:r>
            <a:r>
              <a:rPr lang="en-US" sz="4000" b="1" dirty="0"/>
              <a:t>)?</a:t>
            </a:r>
          </a:p>
          <a:p>
            <a:pPr marL="0" indent="0">
              <a:buNone/>
            </a:pPr>
            <a:r>
              <a:rPr lang="en-US" sz="4000" b="1" dirty="0"/>
              <a:t>		</a:t>
            </a:r>
            <a:r>
              <a:rPr lang="en-US" sz="4000" b="1" dirty="0" err="1"/>
              <a:t>universelt</a:t>
            </a:r>
            <a:r>
              <a:rPr lang="en-US" sz="4000" b="1" dirty="0"/>
              <a:t> </a:t>
            </a:r>
            <a:r>
              <a:rPr lang="en-US" sz="4000" b="1" dirty="0" err="1"/>
              <a:t>gyldige</a:t>
            </a:r>
            <a:r>
              <a:rPr lang="en-US" sz="4000" b="1" dirty="0"/>
              <a:t> </a:t>
            </a:r>
            <a:r>
              <a:rPr lang="en-US" sz="4000" b="1" dirty="0" err="1"/>
              <a:t>prinsipp</a:t>
            </a:r>
            <a:r>
              <a:rPr lang="en-US" sz="4000" b="1" dirty="0"/>
              <a:t>?</a:t>
            </a:r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/>
              <a:t>		- </a:t>
            </a:r>
            <a:r>
              <a:rPr lang="en-US" sz="4000" b="1" dirty="0" err="1"/>
              <a:t>allment</a:t>
            </a:r>
            <a:r>
              <a:rPr lang="en-US" sz="4000" b="1" dirty="0"/>
              <a:t> </a:t>
            </a:r>
          </a:p>
          <a:p>
            <a:pPr marL="0" indent="0">
              <a:buNone/>
            </a:pPr>
            <a:r>
              <a:rPr lang="en-US" sz="4000" b="1" dirty="0"/>
              <a:t>		- </a:t>
            </a:r>
            <a:r>
              <a:rPr lang="en-US" sz="4000" b="1" dirty="0" err="1"/>
              <a:t>spesielt</a:t>
            </a:r>
            <a:r>
              <a:rPr lang="en-US" sz="4000" b="1" dirty="0"/>
              <a:t> (</a:t>
            </a:r>
            <a:r>
              <a:rPr lang="en-US" sz="4000" b="1" dirty="0" err="1"/>
              <a:t>etter</a:t>
            </a:r>
            <a:r>
              <a:rPr lang="en-US" sz="4000" b="1" dirty="0"/>
              <a:t> </a:t>
            </a:r>
            <a:r>
              <a:rPr lang="en-US" sz="4000" b="1" dirty="0" err="1"/>
              <a:t>andre</a:t>
            </a:r>
            <a:r>
              <a:rPr lang="en-US" sz="4000" b="1" dirty="0"/>
              <a:t> </a:t>
            </a:r>
            <a:r>
              <a:rPr lang="en-US" sz="4000" b="1" dirty="0" err="1"/>
              <a:t>verdskrig</a:t>
            </a:r>
            <a:r>
              <a:rPr lang="en-US" sz="4000" b="1" dirty="0"/>
              <a:t>)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193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5CBB64-DD17-F028-BB8A-BD3000AE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70501654-141D-A9C3-5607-2CA5320CA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-276446"/>
            <a:ext cx="10515600" cy="645341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		</a:t>
            </a:r>
          </a:p>
          <a:p>
            <a:pPr marL="0" indent="0">
              <a:buNone/>
            </a:pPr>
            <a:r>
              <a:rPr lang="nn-NO" sz="2800" b="1" dirty="0"/>
              <a:t>		</a:t>
            </a:r>
            <a:r>
              <a:rPr lang="nn-NO" sz="3900" b="1" dirty="0"/>
              <a:t> litterært og </a:t>
            </a:r>
            <a:r>
              <a:rPr lang="nn-NO" sz="3900" b="1" dirty="0" err="1"/>
              <a:t>argumentativt</a:t>
            </a:r>
            <a:endParaRPr lang="nn-NO" sz="3900" dirty="0"/>
          </a:p>
          <a:p>
            <a:pPr marL="0" indent="0">
              <a:buNone/>
            </a:pPr>
            <a:endParaRPr lang="nn-NO" sz="3900" dirty="0"/>
          </a:p>
          <a:p>
            <a:pPr marL="0" indent="0">
              <a:buNone/>
            </a:pPr>
            <a:endParaRPr lang="nn-NO" sz="3900" dirty="0"/>
          </a:p>
          <a:p>
            <a:pPr marL="0" indent="0">
              <a:buNone/>
            </a:pPr>
            <a:r>
              <a:rPr lang="nn-NO" sz="3900" dirty="0"/>
              <a:t>			</a:t>
            </a:r>
            <a:r>
              <a:rPr lang="nn-NO" sz="3900" b="1" dirty="0"/>
              <a:t>religion</a:t>
            </a:r>
          </a:p>
          <a:p>
            <a:pPr marL="0" indent="0">
              <a:buNone/>
            </a:pPr>
            <a:endParaRPr lang="nn-NO" sz="3900" b="1" dirty="0"/>
          </a:p>
          <a:p>
            <a:pPr marL="0" indent="0">
              <a:buNone/>
            </a:pPr>
            <a:r>
              <a:rPr lang="nn-NO" sz="3900" b="1" dirty="0"/>
              <a:t>			vitskap</a:t>
            </a:r>
          </a:p>
          <a:p>
            <a:pPr marL="0" indent="0">
              <a:buNone/>
            </a:pPr>
            <a:endParaRPr lang="nn-NO" sz="3900" b="1" dirty="0"/>
          </a:p>
          <a:p>
            <a:pPr marL="0" indent="0">
              <a:buNone/>
            </a:pPr>
            <a:r>
              <a:rPr lang="nn-NO" sz="3900" b="1" dirty="0"/>
              <a:t>			filosofi</a:t>
            </a:r>
          </a:p>
          <a:p>
            <a:pPr marL="0" indent="0">
              <a:buNone/>
            </a:pPr>
            <a:endParaRPr lang="nn-NO" sz="3600" b="1" dirty="0"/>
          </a:p>
          <a:p>
            <a:pPr marL="0" indent="0">
              <a:buNone/>
            </a:pPr>
            <a:r>
              <a:rPr lang="nn-NO" sz="3600" b="1" dirty="0"/>
              <a:t>		</a:t>
            </a:r>
            <a:r>
              <a:rPr lang="nn-NO" b="1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786662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91CB3E-7427-C148-AF5A-C5BE72F86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D304F72C-05D1-4B88-5FC4-EAA23461B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627" y="-329608"/>
            <a:ext cx="11068493" cy="695369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n-NO" dirty="0"/>
          </a:p>
          <a:p>
            <a:pPr marL="0" indent="0">
              <a:buNone/>
            </a:pPr>
            <a:r>
              <a:rPr lang="nn-NO" dirty="0"/>
              <a:t>			</a:t>
            </a:r>
          </a:p>
          <a:p>
            <a:pPr marL="0" indent="0">
              <a:buNone/>
            </a:pPr>
            <a:endParaRPr lang="nn-NO" sz="4300" b="1" dirty="0"/>
          </a:p>
          <a:p>
            <a:pPr marL="0" indent="0">
              <a:buNone/>
            </a:pPr>
            <a:endParaRPr lang="nn-NO" sz="12300" b="1" dirty="0"/>
          </a:p>
          <a:p>
            <a:pPr marL="0" indent="0">
              <a:buNone/>
            </a:pPr>
            <a:endParaRPr lang="nn-NO" sz="12300" b="1" dirty="0"/>
          </a:p>
          <a:p>
            <a:pPr marL="0" indent="0">
              <a:buNone/>
            </a:pPr>
            <a:r>
              <a:rPr lang="nn-NO" sz="16000" b="1" dirty="0">
                <a:solidFill>
                  <a:srgbClr val="FF0000"/>
                </a:solidFill>
              </a:rPr>
              <a:t>Religion?</a:t>
            </a:r>
          </a:p>
          <a:p>
            <a:pPr marL="0" indent="0">
              <a:buNone/>
            </a:pPr>
            <a:endParaRPr lang="nn-NO" sz="12300" b="1" dirty="0"/>
          </a:p>
          <a:p>
            <a:pPr marL="0" indent="0">
              <a:buNone/>
            </a:pPr>
            <a:endParaRPr lang="nn-NO" sz="12300" b="1" dirty="0"/>
          </a:p>
          <a:p>
            <a:pPr marL="0" indent="0">
              <a:buNone/>
            </a:pPr>
            <a:r>
              <a:rPr lang="nn-NO" sz="14400" b="1" dirty="0"/>
              <a:t>argumentasjon, ut frå ‘det vondes problem’,</a:t>
            </a:r>
          </a:p>
          <a:p>
            <a:pPr marL="0" indent="0">
              <a:buNone/>
            </a:pPr>
            <a:endParaRPr lang="nn-NO" sz="14400" b="1" dirty="0"/>
          </a:p>
          <a:p>
            <a:pPr marL="457200" lvl="1" indent="0">
              <a:buNone/>
            </a:pPr>
            <a:r>
              <a:rPr lang="nn-NO" sz="14400" b="1" dirty="0"/>
              <a:t>stadig aktuell;</a:t>
            </a:r>
          </a:p>
          <a:p>
            <a:pPr marL="457200" lvl="1" indent="0">
              <a:buNone/>
            </a:pPr>
            <a:r>
              <a:rPr lang="nn-NO" sz="14400" b="1" dirty="0"/>
              <a:t>situasjonen, ein annan </a:t>
            </a:r>
          </a:p>
          <a:p>
            <a:pPr marL="0" indent="0">
              <a:buNone/>
            </a:pPr>
            <a:endParaRPr lang="nn-NO" sz="14400" b="1" dirty="0"/>
          </a:p>
          <a:p>
            <a:pPr marL="0" indent="0">
              <a:buNone/>
            </a:pPr>
            <a:endParaRPr lang="nn-NO" sz="12300" b="1" dirty="0"/>
          </a:p>
          <a:p>
            <a:pPr marL="0" indent="0">
              <a:buNone/>
            </a:pPr>
            <a:r>
              <a:rPr lang="nn-NO" sz="4300" b="1" dirty="0"/>
              <a:t>						</a:t>
            </a:r>
          </a:p>
          <a:p>
            <a:pPr marL="0" indent="0">
              <a:buNone/>
            </a:pPr>
            <a:endParaRPr lang="nn-NO" sz="4300" b="1" dirty="0"/>
          </a:p>
          <a:p>
            <a:pPr marL="0" indent="0">
              <a:buNone/>
            </a:pPr>
            <a:endParaRPr lang="nn-NO" sz="3600" b="1" dirty="0"/>
          </a:p>
          <a:p>
            <a:pPr marL="0" indent="0">
              <a:buNone/>
            </a:pPr>
            <a:r>
              <a:rPr lang="nn-NO" sz="3600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29602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19588A6-BD7C-87EF-720D-5F8DBB062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 dirty="0"/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C9A72E8D-C702-9FC7-E474-2A5ED03F8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549" y="-882503"/>
            <a:ext cx="11632017" cy="746405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nn-NO" sz="3600" dirty="0"/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3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Religion i dag: </a:t>
            </a:r>
            <a:r>
              <a:rPr lang="nb-NO" sz="3600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så mangt </a:t>
            </a:r>
            <a:r>
              <a:rPr lang="nb-NO" sz="3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…. </a:t>
            </a:r>
            <a:r>
              <a:rPr lang="nb-NO" sz="3600" b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éin</a:t>
            </a:r>
            <a:r>
              <a:rPr lang="nb-NO" sz="3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gud, mange </a:t>
            </a:r>
            <a:r>
              <a:rPr lang="nb-NO" sz="3600" b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gudar</a:t>
            </a:r>
            <a:r>
              <a:rPr lang="nb-NO" sz="3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ingen gud; god gud, vond gud; gode og vonde makter; </a:t>
            </a:r>
            <a:r>
              <a:rPr lang="nb-NO" sz="3600" b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heksetru</a:t>
            </a:r>
            <a:r>
              <a:rPr lang="nb-NO" sz="3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gammal og ny; djevledyrking i ulike former; etc. </a:t>
            </a:r>
            <a:endParaRPr lang="nn-NO" sz="36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3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	‘religion’ </a:t>
            </a:r>
            <a:r>
              <a:rPr lang="nb-NO" sz="3600" b="1" kern="100" dirty="0">
                <a:ea typeface="Aptos" panose="020B00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nb-NO" sz="3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mangetydig (Arne </a:t>
            </a:r>
            <a:r>
              <a:rPr lang="nb-NO" sz="3600" b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Næss:T</a:t>
            </a:r>
            <a:r>
              <a:rPr lang="nb-NO" sz="3200" b="1" kern="100" dirty="0" err="1">
                <a:ea typeface="Aptos" panose="020B0004020202020204" pitchFamily="34" charset="0"/>
                <a:cs typeface="Times New Roman" panose="02020603050405020304" pitchFamily="18" charset="0"/>
              </a:rPr>
              <a:t>o</a:t>
            </a:r>
            <a:r>
              <a:rPr lang="nb-NO" sz="32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!</a:t>
            </a:r>
            <a:r>
              <a:rPr lang="nb-NO" sz="3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endParaRPr lang="nn-NO" sz="3600" b="1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3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	må tolke og presisere! (</a:t>
            </a:r>
            <a:r>
              <a:rPr lang="nb-NO" sz="3600" b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jf</a:t>
            </a:r>
            <a:r>
              <a:rPr lang="nb-NO" sz="3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Arne Næss, </a:t>
            </a:r>
            <a:r>
              <a:rPr lang="nb-NO" sz="3600" b="1" i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ELE </a:t>
            </a:r>
            <a:r>
              <a:rPr lang="nb-NO" sz="36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…)</a:t>
            </a:r>
            <a:endParaRPr lang="nn-NO" sz="36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3600" b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Fortener</a:t>
            </a:r>
            <a:r>
              <a:rPr lang="nb-NO" sz="3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alle ‘</a:t>
            </a:r>
            <a:r>
              <a:rPr lang="nb-NO" sz="3600" b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religionar</a:t>
            </a:r>
            <a:r>
              <a:rPr lang="nb-NO" sz="3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’ spesiell respekt, spesielt juridisk vern, og spesiell økonomisk støtte?</a:t>
            </a:r>
            <a:endParaRPr lang="nn-NO" sz="36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n-NO" sz="3600" dirty="0"/>
          </a:p>
        </p:txBody>
      </p:sp>
    </p:spTree>
    <p:extLst>
      <p:ext uri="{BB962C8B-B14F-4D97-AF65-F5344CB8AC3E}">
        <p14:creationId xmlns:p14="http://schemas.microsoft.com/office/powerpoint/2010/main" val="761126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F18B3D2-F6B1-CD31-3931-169692ED9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A4103852-E922-ED5D-4113-FE1116A2E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507" y="467833"/>
            <a:ext cx="11217349" cy="6188148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40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T</a:t>
            </a:r>
            <a:r>
              <a:rPr lang="nn-NO" sz="4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re skriftbaserte monoteistiske religionar</a:t>
            </a:r>
            <a:endParaRPr lang="nn-NO" sz="40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nb-NO" sz="4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jødedom, kristendom, islam</a:t>
            </a:r>
            <a:endParaRPr lang="nn-NO" sz="40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4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nn-NO" sz="40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4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Felles utfordring </a:t>
            </a:r>
            <a:r>
              <a:rPr lang="nn-NO" sz="4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nn-NO" sz="4000" b="1" kern="100" dirty="0">
                <a:solidFill>
                  <a:srgbClr val="FF0000"/>
                </a:solidFill>
                <a:ea typeface="Aptos" panose="020B00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nn-NO" sz="4000" b="1" kern="1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Det vondes problem:</a:t>
            </a:r>
            <a:endParaRPr lang="nn-NO" sz="40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4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 dersom Gud er allmektig, allvitande</a:t>
            </a:r>
            <a:r>
              <a:rPr lang="nn-NO" sz="40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 og</a:t>
            </a:r>
            <a:r>
              <a:rPr lang="nn-NO" sz="4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allgod,</a:t>
            </a:r>
            <a:r>
              <a:rPr lang="nb-NO" sz="4000" b="1" kern="100" dirty="0">
                <a:ea typeface="Aptos" panose="020B00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nb-NO" sz="4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nn-NO" sz="40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4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kor kjem det vonde i verda ifrå?</a:t>
            </a:r>
            <a:endParaRPr lang="nn-NO" sz="40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40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nn-NO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n-NO" sz="4000" dirty="0"/>
          </a:p>
        </p:txBody>
      </p:sp>
    </p:spTree>
    <p:extLst>
      <p:ext uri="{BB962C8B-B14F-4D97-AF65-F5344CB8AC3E}">
        <p14:creationId xmlns:p14="http://schemas.microsoft.com/office/powerpoint/2010/main" val="2686977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7CA6CD7-8F67-CC05-AE6B-49F6690D1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318978"/>
            <a:ext cx="10515600" cy="46148"/>
          </a:xfrm>
        </p:spPr>
        <p:txBody>
          <a:bodyPr>
            <a:normAutofit fontScale="90000"/>
          </a:bodyPr>
          <a:lstStyle/>
          <a:p>
            <a:endParaRPr lang="nn-NO" dirty="0"/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CC41EFD9-260E-91CD-8FDC-F4F4CA7B4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26" y="-435935"/>
            <a:ext cx="11929729" cy="711318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endParaRPr lang="nn-NO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Times New Roman" panose="02020603050405020304" pitchFamily="18" charset="0"/>
              <a:buChar char="-"/>
            </a:pPr>
            <a:endParaRPr lang="nn-NO" sz="2800" b="1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nn-NO" sz="144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	- </a:t>
            </a:r>
            <a:r>
              <a:rPr lang="nn-NO" sz="16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Menneskets frie vilje</a:t>
            </a:r>
          </a:p>
          <a:p>
            <a:pPr marL="0" lvl="0" indent="0">
              <a:lnSpc>
                <a:spcPct val="115000"/>
              </a:lnSpc>
              <a:buNone/>
            </a:pPr>
            <a:r>
              <a:rPr lang="nn-NO" sz="160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	- </a:t>
            </a:r>
            <a:r>
              <a:rPr lang="nn-NO" sz="16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Rettferdig straff</a:t>
            </a:r>
            <a:endParaRPr lang="nn-NO" sz="160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nn-NO" sz="160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	- </a:t>
            </a:r>
            <a:r>
              <a:rPr lang="nn-NO" sz="16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Preventivt</a:t>
            </a: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160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	- </a:t>
            </a:r>
            <a:r>
              <a:rPr lang="nn-NO" sz="16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Er eigentleg ikkje vondt</a:t>
            </a:r>
            <a:endParaRPr lang="nn-NO" sz="160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b-NO" sz="16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2 eksempel: (i) sterkt ubehag </a:t>
            </a:r>
            <a:r>
              <a:rPr lang="nb-NO" sz="16000" b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pga</a:t>
            </a:r>
            <a:r>
              <a:rPr lang="nb-NO" sz="16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juks ved master-grad, (ii) barn i Gaza med </a:t>
            </a:r>
            <a:r>
              <a:rPr lang="nb-NO" sz="16000" b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avsprengde</a:t>
            </a:r>
            <a:r>
              <a:rPr lang="nb-NO" sz="16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nb-NO" sz="16000" b="1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armar</a:t>
            </a:r>
            <a:r>
              <a:rPr lang="nb-NO" sz="16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og bein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endParaRPr lang="nn-NO" sz="160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16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	Kor var Guds reddande hand i Auschwitz?</a:t>
            </a:r>
            <a:endParaRPr lang="nn-NO" sz="160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88727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7BCEC4B-BBD2-8517-FBE1-38088B084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" name="Plasshaldar for innhald 2">
            <a:extLst>
              <a:ext uri="{FF2B5EF4-FFF2-40B4-BE49-F238E27FC236}">
                <a16:creationId xmlns:a16="http://schemas.microsoft.com/office/drawing/2014/main" id="{E765A4C7-65A1-4B45-0DD6-BE0D6D54C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91" y="255181"/>
            <a:ext cx="11759609" cy="634763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nn-NO" dirty="0"/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14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Gud, ikkje allmektig? ikkje allvitande? ikkje allgod?</a:t>
            </a:r>
            <a:endParaRPr lang="nn-NO" sz="144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14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(til tider) avmektig, uvitande, eller vondskapsfull? 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endParaRPr lang="nn-NO" sz="144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14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 </a:t>
            </a:r>
            <a:r>
              <a:rPr lang="nn-NO" sz="144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så fall, </a:t>
            </a:r>
            <a:r>
              <a:rPr lang="nn-NO" sz="14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monoteismen kan slå om i monosatanisme!</a:t>
            </a:r>
            <a:endParaRPr lang="nn-NO" sz="14400" b="1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endParaRPr lang="nn-NO" sz="144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14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 så fall, djevledyrking! I så fall, ufrivillig blasfemi!</a:t>
            </a:r>
            <a:endParaRPr lang="nn-NO" sz="144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nn-NO" sz="14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Ofte hos </a:t>
            </a:r>
            <a:r>
              <a:rPr lang="nn-NO" sz="144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personar</a:t>
            </a:r>
            <a:r>
              <a:rPr lang="nn-NO" sz="14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som ser på seg sjølve som spesielt rett-truande.</a:t>
            </a:r>
            <a:endParaRPr lang="nn-NO" sz="144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endParaRPr lang="nn-NO" sz="16000" b="1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027948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1994</TotalTime>
  <Words>1108</Words>
  <Application>Microsoft Office PowerPoint</Application>
  <PresentationFormat>Breiskjerm</PresentationFormat>
  <Paragraphs>178</Paragraphs>
  <Slides>23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Lysbilettitlar</vt:lpstr>
      </vt:variant>
      <vt:variant>
        <vt:i4>23</vt:i4>
      </vt:variant>
    </vt:vector>
  </HeadingPairs>
  <TitlesOfParts>
    <vt:vector size="29" baseType="lpstr">
      <vt:lpstr>Aptos</vt:lpstr>
      <vt:lpstr>Aptos Display</vt:lpstr>
      <vt:lpstr>Arial</vt:lpstr>
      <vt:lpstr>Times New Roman</vt:lpstr>
      <vt:lpstr>Wingdings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Gunnar Skirbekk</dc:creator>
  <cp:lastModifiedBy>Gunnar Skirbekk</cp:lastModifiedBy>
  <cp:revision>40</cp:revision>
  <cp:lastPrinted>2024-09-12T18:32:43Z</cp:lastPrinted>
  <dcterms:created xsi:type="dcterms:W3CDTF">2024-08-31T15:57:31Z</dcterms:created>
  <dcterms:modified xsi:type="dcterms:W3CDTF">2025-01-08T23:36:37Z</dcterms:modified>
</cp:coreProperties>
</file>